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4"/>
  </p:sldMasterIdLst>
  <p:notesMasterIdLst>
    <p:notesMasterId r:id="rId15"/>
  </p:notesMasterIdLst>
  <p:sldIdLst>
    <p:sldId id="256" r:id="rId5"/>
    <p:sldId id="305" r:id="rId6"/>
    <p:sldId id="278" r:id="rId7"/>
    <p:sldId id="262" r:id="rId8"/>
    <p:sldId id="306" r:id="rId9"/>
    <p:sldId id="265" r:id="rId10"/>
    <p:sldId id="269" r:id="rId11"/>
    <p:sldId id="274" r:id="rId12"/>
    <p:sldId id="263" r:id="rId13"/>
    <p:sldId id="307" r:id="rId14"/>
  </p:sldIdLst>
  <p:sldSz cx="9144000" cy="5143500" type="screen16x9"/>
  <p:notesSz cx="6858000" cy="9144000"/>
  <p:embeddedFontLst>
    <p:embeddedFont>
      <p:font typeface="Assistant" pitchFamily="2" charset="-79"/>
      <p:regular r:id="rId16"/>
      <p:bold r:id="rId17"/>
    </p:embeddedFont>
    <p:embeddedFont>
      <p:font typeface="Assistant Light" pitchFamily="2" charset="-79"/>
      <p:regular r:id="rId18"/>
      <p:bold r:id="rId19"/>
    </p:embeddedFont>
    <p:embeddedFont>
      <p:font typeface="Assistant Medium" panose="020B0604020202020204" charset="-79"/>
      <p:regular r:id="rId20"/>
      <p:bold r:id="rId21"/>
    </p:embeddedFont>
    <p:embeddedFont>
      <p:font typeface="Bebas Neue" panose="020B0606020202050201" pitchFamily="3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hanga One" panose="020B0604020202020204" charset="0"/>
      <p:regular r:id="rId27"/>
      <p:italic r:id="rId28"/>
    </p:embeddedFont>
    <p:embeddedFont>
      <p:font typeface="Nunito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11CC66-19AF-464A-9C76-AEA74D27904A}" v="189" dt="2023-04-09T20:48:49.080"/>
    <p1510:client id="{8C3B08AC-79CD-40DB-834A-AAE5E7BBF06B}" v="224" dt="2023-04-10T02:51:49.693"/>
    <p1510:client id="{90C937C1-9092-4446-B4BF-814750F41BDA}" v="4" vWet="6" dt="2023-04-10T02:39:25.494"/>
  </p1510:revLst>
</p1510:revInfo>
</file>

<file path=ppt/tableStyles.xml><?xml version="1.0" encoding="utf-8"?>
<a:tblStyleLst xmlns:a="http://schemas.openxmlformats.org/drawingml/2006/main" def="{2D5A2DDD-526A-4C86-AE4B-7C252AC79F4F}">
  <a:tblStyle styleId="{2D5A2DDD-526A-4C86-AE4B-7C252AC79F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11e1781d20e2a5ed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11e1781d20e2a5ed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4850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1e1781d20e2a5ed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1e1781d20e2a5ed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4111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11e1781d20e2a5ed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11e1781d20e2a5ed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1e1781d20e2a5ed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1e1781d20e2a5ed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1e1781d20e2a5ed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1e1781d20e2a5ed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07713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3fa57669d9_0_17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3fa57669d9_0_17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1e1781d20e2a5ed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1e1781d20e2a5ed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11e1781d20e2a5ed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11e1781d20e2a5ed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1e1781d20e2a5ed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1e1781d20e2a5ed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4453800" cy="17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5200"/>
              <a:buFont typeface="Changa One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Changa One"/>
              <a:buNone/>
              <a:defRPr sz="5200">
                <a:latin typeface="Changa One"/>
                <a:ea typeface="Changa One"/>
                <a:cs typeface="Changa One"/>
                <a:sym typeface="Chang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Changa One"/>
              <a:buNone/>
              <a:defRPr sz="5200">
                <a:latin typeface="Changa One"/>
                <a:ea typeface="Changa One"/>
                <a:cs typeface="Changa One"/>
                <a:sym typeface="Chang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Changa One"/>
              <a:buNone/>
              <a:defRPr sz="5200">
                <a:latin typeface="Changa One"/>
                <a:ea typeface="Changa One"/>
                <a:cs typeface="Changa One"/>
                <a:sym typeface="Chang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Changa One"/>
              <a:buNone/>
              <a:defRPr sz="5200">
                <a:latin typeface="Changa One"/>
                <a:ea typeface="Changa One"/>
                <a:cs typeface="Changa One"/>
                <a:sym typeface="Chang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Changa One"/>
              <a:buNone/>
              <a:defRPr sz="5200">
                <a:latin typeface="Changa One"/>
                <a:ea typeface="Changa One"/>
                <a:cs typeface="Changa One"/>
                <a:sym typeface="Chang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Changa One"/>
              <a:buNone/>
              <a:defRPr sz="5200">
                <a:latin typeface="Changa One"/>
                <a:ea typeface="Changa One"/>
                <a:cs typeface="Changa One"/>
                <a:sym typeface="Chang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Changa One"/>
              <a:buNone/>
              <a:defRPr sz="5200">
                <a:latin typeface="Changa One"/>
                <a:ea typeface="Changa One"/>
                <a:cs typeface="Changa One"/>
                <a:sym typeface="Chang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Changa One"/>
              <a:buNone/>
              <a:defRPr sz="5200">
                <a:latin typeface="Changa One"/>
                <a:ea typeface="Changa One"/>
                <a:cs typeface="Changa One"/>
                <a:sym typeface="Changa One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14575" y="3413150"/>
            <a:ext cx="27528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None/>
              <a:defRPr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None/>
              <a:defRPr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None/>
              <a:defRPr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None/>
              <a:defRPr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None/>
              <a:defRPr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None/>
              <a:defRPr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None/>
              <a:defRPr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None/>
              <a:defRPr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"/>
              <a:buNone/>
              <a:defRPr sz="2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28"/>
          <p:cNvGrpSpPr/>
          <p:nvPr/>
        </p:nvGrpSpPr>
        <p:grpSpPr>
          <a:xfrm>
            <a:off x="735388" y="4421109"/>
            <a:ext cx="566924" cy="182883"/>
            <a:chOff x="322625" y="4867200"/>
            <a:chExt cx="847800" cy="276300"/>
          </a:xfrm>
        </p:grpSpPr>
        <p:cxnSp>
          <p:nvCxnSpPr>
            <p:cNvPr id="155" name="Google Shape;155;p28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" name="Google Shape;156;p28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" name="Google Shape;157;p28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28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28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" name="Google Shape;160;p28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1" name="Google Shape;161;p28"/>
          <p:cNvGrpSpPr/>
          <p:nvPr/>
        </p:nvGrpSpPr>
        <p:grpSpPr>
          <a:xfrm>
            <a:off x="7863863" y="539509"/>
            <a:ext cx="566924" cy="182883"/>
            <a:chOff x="322625" y="4867200"/>
            <a:chExt cx="847800" cy="276300"/>
          </a:xfrm>
        </p:grpSpPr>
        <p:cxnSp>
          <p:nvCxnSpPr>
            <p:cNvPr id="162" name="Google Shape;162;p28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3" name="Google Shape;163;p28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" name="Google Shape;164;p28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5" name="Google Shape;165;p28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" name="Google Shape;166;p28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" name="Google Shape;167;p28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29"/>
          <p:cNvGrpSpPr/>
          <p:nvPr/>
        </p:nvGrpSpPr>
        <p:grpSpPr>
          <a:xfrm rot="-5400000">
            <a:off x="521213" y="731509"/>
            <a:ext cx="566924" cy="182883"/>
            <a:chOff x="322625" y="4867200"/>
            <a:chExt cx="847800" cy="276300"/>
          </a:xfrm>
        </p:grpSpPr>
        <p:cxnSp>
          <p:nvCxnSpPr>
            <p:cNvPr id="170" name="Google Shape;170;p29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9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" name="Google Shape;172;p29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3" name="Google Shape;173;p29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" name="Google Shape;174;p29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75;p29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6" name="Google Shape;176;p29"/>
          <p:cNvGrpSpPr/>
          <p:nvPr/>
        </p:nvGrpSpPr>
        <p:grpSpPr>
          <a:xfrm rot="-5400000">
            <a:off x="8055863" y="4229109"/>
            <a:ext cx="566924" cy="182883"/>
            <a:chOff x="322625" y="4867200"/>
            <a:chExt cx="847800" cy="276300"/>
          </a:xfrm>
        </p:grpSpPr>
        <p:cxnSp>
          <p:nvCxnSpPr>
            <p:cNvPr id="177" name="Google Shape;177;p29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29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29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9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9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9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225" y="1742841"/>
            <a:ext cx="2658600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713225" y="2359059"/>
            <a:ext cx="2658600" cy="10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39890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713225" y="1345225"/>
            <a:ext cx="3454800" cy="107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713225" y="2358861"/>
            <a:ext cx="3454800" cy="14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1528050" y="1176132"/>
            <a:ext cx="6087900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subTitle" idx="1"/>
          </p:nvPr>
        </p:nvSpPr>
        <p:spPr>
          <a:xfrm>
            <a:off x="4566750" y="2655033"/>
            <a:ext cx="30492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5438775" y="3054413"/>
            <a:ext cx="29952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3267075" y="1557188"/>
            <a:ext cx="5166900" cy="144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720000" y="1355400"/>
            <a:ext cx="2909100" cy="6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ubTitle" idx="1"/>
          </p:nvPr>
        </p:nvSpPr>
        <p:spPr>
          <a:xfrm>
            <a:off x="720000" y="2015100"/>
            <a:ext cx="2909100" cy="177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nit"/>
              <a:buNone/>
              <a:defRPr sz="1400"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nit"/>
              <a:buNone/>
              <a:defRPr>
                <a:latin typeface="Kanit"/>
                <a:ea typeface="Kanit"/>
                <a:cs typeface="Kanit"/>
                <a:sym typeface="Kani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nit"/>
              <a:buNone/>
              <a:defRPr>
                <a:latin typeface="Kanit"/>
                <a:ea typeface="Kanit"/>
                <a:cs typeface="Kanit"/>
                <a:sym typeface="Kani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nit"/>
              <a:buNone/>
              <a:defRPr>
                <a:latin typeface="Kanit"/>
                <a:ea typeface="Kanit"/>
                <a:cs typeface="Kanit"/>
                <a:sym typeface="Kani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nit"/>
              <a:buNone/>
              <a:defRPr>
                <a:latin typeface="Kanit"/>
                <a:ea typeface="Kanit"/>
                <a:cs typeface="Kanit"/>
                <a:sym typeface="Kani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nit"/>
              <a:buNone/>
              <a:defRPr>
                <a:latin typeface="Kanit"/>
                <a:ea typeface="Kanit"/>
                <a:cs typeface="Kanit"/>
                <a:sym typeface="Kani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nit"/>
              <a:buNone/>
              <a:defRPr>
                <a:latin typeface="Kanit"/>
                <a:ea typeface="Kanit"/>
                <a:cs typeface="Kanit"/>
                <a:sym typeface="Kani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nit"/>
              <a:buNone/>
              <a:defRPr>
                <a:latin typeface="Kanit"/>
                <a:ea typeface="Kanit"/>
                <a:cs typeface="Kanit"/>
                <a:sym typeface="Kani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anit"/>
              <a:buNone/>
              <a:defRPr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grpSp>
        <p:nvGrpSpPr>
          <p:cNvPr id="79" name="Google Shape;79;p17"/>
          <p:cNvGrpSpPr/>
          <p:nvPr/>
        </p:nvGrpSpPr>
        <p:grpSpPr>
          <a:xfrm rot="-5400000">
            <a:off x="8511438" y="731532"/>
            <a:ext cx="566924" cy="182883"/>
            <a:chOff x="322625" y="4867200"/>
            <a:chExt cx="847800" cy="276300"/>
          </a:xfrm>
        </p:grpSpPr>
        <p:cxnSp>
          <p:nvCxnSpPr>
            <p:cNvPr id="80" name="Google Shape;80;p17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17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" name="Google Shape;82;p17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" name="Google Shape;83;p17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17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17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>
            <a:spLocks noGrp="1"/>
          </p:cNvSpPr>
          <p:nvPr>
            <p:ph type="subTitle" idx="1"/>
          </p:nvPr>
        </p:nvSpPr>
        <p:spPr>
          <a:xfrm>
            <a:off x="720000" y="2409825"/>
            <a:ext cx="2094300" cy="40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3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ubTitle" idx="2"/>
          </p:nvPr>
        </p:nvSpPr>
        <p:spPr>
          <a:xfrm>
            <a:off x="720000" y="2728768"/>
            <a:ext cx="2094300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3"/>
          </p:nvPr>
        </p:nvSpPr>
        <p:spPr>
          <a:xfrm>
            <a:off x="3528238" y="1726675"/>
            <a:ext cx="2094300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ubTitle" idx="4"/>
          </p:nvPr>
        </p:nvSpPr>
        <p:spPr>
          <a:xfrm>
            <a:off x="6336475" y="2728768"/>
            <a:ext cx="2094300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ubTitle" idx="5"/>
          </p:nvPr>
        </p:nvSpPr>
        <p:spPr>
          <a:xfrm>
            <a:off x="3528238" y="1412225"/>
            <a:ext cx="2094300" cy="40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3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ubTitle" idx="6"/>
          </p:nvPr>
        </p:nvSpPr>
        <p:spPr>
          <a:xfrm>
            <a:off x="6336475" y="2409675"/>
            <a:ext cx="2094300" cy="40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3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subTitle" idx="1"/>
          </p:nvPr>
        </p:nvSpPr>
        <p:spPr>
          <a:xfrm>
            <a:off x="713225" y="1571625"/>
            <a:ext cx="2367600" cy="411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3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subTitle" idx="2"/>
          </p:nvPr>
        </p:nvSpPr>
        <p:spPr>
          <a:xfrm>
            <a:off x="713225" y="1903550"/>
            <a:ext cx="2367600" cy="76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subTitle" idx="3"/>
          </p:nvPr>
        </p:nvSpPr>
        <p:spPr>
          <a:xfrm>
            <a:off x="6063175" y="1903550"/>
            <a:ext cx="2367600" cy="76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subTitle" idx="4"/>
          </p:nvPr>
        </p:nvSpPr>
        <p:spPr>
          <a:xfrm>
            <a:off x="713225" y="3463325"/>
            <a:ext cx="2367600" cy="76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subTitle" idx="5"/>
          </p:nvPr>
        </p:nvSpPr>
        <p:spPr>
          <a:xfrm>
            <a:off x="6063175" y="3463325"/>
            <a:ext cx="2367600" cy="76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6"/>
          </p:nvPr>
        </p:nvSpPr>
        <p:spPr>
          <a:xfrm>
            <a:off x="713225" y="3137150"/>
            <a:ext cx="2367600" cy="411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3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ubTitle" idx="7"/>
          </p:nvPr>
        </p:nvSpPr>
        <p:spPr>
          <a:xfrm>
            <a:off x="6063175" y="1571625"/>
            <a:ext cx="2367600" cy="411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3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subTitle" idx="8"/>
          </p:nvPr>
        </p:nvSpPr>
        <p:spPr>
          <a:xfrm>
            <a:off x="6063175" y="3137150"/>
            <a:ext cx="2367600" cy="411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3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>
            <a:spLocks noGrp="1"/>
          </p:cNvSpPr>
          <p:nvPr>
            <p:ph type="ctrTitle"/>
          </p:nvPr>
        </p:nvSpPr>
        <p:spPr>
          <a:xfrm>
            <a:off x="713225" y="660300"/>
            <a:ext cx="4293900" cy="12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1" name="Google Shape;151;p27"/>
          <p:cNvSpPr txBox="1">
            <a:spLocks noGrp="1"/>
          </p:cNvSpPr>
          <p:nvPr>
            <p:ph type="subTitle" idx="1"/>
          </p:nvPr>
        </p:nvSpPr>
        <p:spPr>
          <a:xfrm>
            <a:off x="713225" y="1895463"/>
            <a:ext cx="4293900" cy="12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2" name="Google Shape;152;p27"/>
          <p:cNvSpPr txBox="1"/>
          <p:nvPr/>
        </p:nvSpPr>
        <p:spPr>
          <a:xfrm>
            <a:off x="713225" y="3705225"/>
            <a:ext cx="39159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,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ssistant"/>
              <a:buNone/>
              <a:defRPr sz="3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ssistant"/>
              <a:buNone/>
              <a:defRPr sz="3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ssistant"/>
              <a:buNone/>
              <a:defRPr sz="3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ssistant"/>
              <a:buNone/>
              <a:defRPr sz="3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ssistant"/>
              <a:buNone/>
              <a:defRPr sz="3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ssistant"/>
              <a:buNone/>
              <a:defRPr sz="3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ssistant"/>
              <a:buNone/>
              <a:defRPr sz="3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ssistant"/>
              <a:buNone/>
              <a:defRPr sz="3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ssistant"/>
              <a:buNone/>
              <a:defRPr sz="3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609725"/>
            <a:ext cx="7717500" cy="29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ssistant Light"/>
              <a:buChar char="●"/>
              <a:defRPr sz="18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Light"/>
              <a:buChar char="○"/>
              <a:defRPr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Light"/>
              <a:buChar char="■"/>
              <a:defRPr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Light"/>
              <a:buChar char="●"/>
              <a:defRPr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Light"/>
              <a:buChar char="○"/>
              <a:defRPr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Light"/>
              <a:buChar char="■"/>
              <a:defRPr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Light"/>
              <a:buChar char="●"/>
              <a:defRPr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Light"/>
              <a:buChar char="○"/>
              <a:defRPr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Light"/>
              <a:buChar char="■"/>
              <a:defRPr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7" r:id="rId3"/>
    <p:sldLayoutId id="2147483658" r:id="rId4"/>
    <p:sldLayoutId id="2147483660" r:id="rId5"/>
    <p:sldLayoutId id="2147483663" r:id="rId6"/>
    <p:sldLayoutId id="2147483669" r:id="rId7"/>
    <p:sldLayoutId id="2147483670" r:id="rId8"/>
    <p:sldLayoutId id="2147483673" r:id="rId9"/>
    <p:sldLayoutId id="2147483674" r:id="rId10"/>
    <p:sldLayoutId id="2147483675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5835635" cy="26291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DESIGN PROJECT-4 </a:t>
            </a:r>
            <a:br>
              <a:rPr lang="en" sz="6600" b="0">
                <a:latin typeface="Assistant Medium"/>
                <a:cs typeface="Assistant Medium"/>
              </a:rPr>
            </a:br>
            <a:r>
              <a:rPr lang="en" sz="6600" b="0">
                <a:latin typeface="Assistant Medium"/>
                <a:cs typeface="Assistant Medium"/>
                <a:sym typeface="Assistant Medium"/>
              </a:rPr>
              <a:t>EasyWrite</a:t>
            </a:r>
            <a:endParaRPr lang="en-US" sz="6600" b="0">
              <a:latin typeface="Assistant Medium"/>
              <a:ea typeface="Assistant Medium"/>
              <a:cs typeface="Assistant Medium"/>
            </a:endParaRPr>
          </a:p>
        </p:txBody>
      </p:sp>
      <p:sp>
        <p:nvSpPr>
          <p:cNvPr id="200" name="Google Shape;200;p36"/>
          <p:cNvSpPr txBox="1">
            <a:spLocks noGrp="1"/>
          </p:cNvSpPr>
          <p:nvPr>
            <p:ph type="subTitle" idx="1"/>
          </p:nvPr>
        </p:nvSpPr>
        <p:spPr>
          <a:xfrm>
            <a:off x="6049666" y="3419110"/>
            <a:ext cx="27528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Ryan Junejo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Mariam Mohamed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Pranav Chandrakumar</a:t>
            </a:r>
          </a:p>
        </p:txBody>
      </p:sp>
      <p:grpSp>
        <p:nvGrpSpPr>
          <p:cNvPr id="201" name="Google Shape;201;p36"/>
          <p:cNvGrpSpPr/>
          <p:nvPr/>
        </p:nvGrpSpPr>
        <p:grpSpPr>
          <a:xfrm rot="5400000">
            <a:off x="606567" y="4193002"/>
            <a:ext cx="609653" cy="198687"/>
            <a:chOff x="322625" y="4867200"/>
            <a:chExt cx="847800" cy="276300"/>
          </a:xfrm>
        </p:grpSpPr>
        <p:cxnSp>
          <p:nvCxnSpPr>
            <p:cNvPr id="202" name="Google Shape;202;p36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36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4" name="Google Shape;204;p36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" name="Google Shape;205;p36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06;p36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" name="Google Shape;207;p36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58"/>
          <p:cNvSpPr txBox="1">
            <a:spLocks noGrp="1"/>
          </p:cNvSpPr>
          <p:nvPr>
            <p:ph type="title"/>
          </p:nvPr>
        </p:nvSpPr>
        <p:spPr>
          <a:xfrm>
            <a:off x="383583" y="1091733"/>
            <a:ext cx="3040101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References:</a:t>
            </a:r>
            <a:endParaRPr b="0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grpSp>
        <p:nvGrpSpPr>
          <p:cNvPr id="848" name="Google Shape;848;p58"/>
          <p:cNvGrpSpPr/>
          <p:nvPr/>
        </p:nvGrpSpPr>
        <p:grpSpPr>
          <a:xfrm>
            <a:off x="672488" y="539507"/>
            <a:ext cx="566924" cy="182883"/>
            <a:chOff x="322625" y="4867200"/>
            <a:chExt cx="847800" cy="276300"/>
          </a:xfrm>
        </p:grpSpPr>
        <p:cxnSp>
          <p:nvCxnSpPr>
            <p:cNvPr id="849" name="Google Shape;849;p58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0" name="Google Shape;850;p58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" name="Google Shape;851;p58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" name="Google Shape;852;p58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3" name="Google Shape;853;p58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" name="Google Shape;854;p58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55" name="Google Shape;855;p58"/>
          <p:cNvSpPr txBox="1">
            <a:spLocks noGrp="1"/>
          </p:cNvSpPr>
          <p:nvPr>
            <p:ph type="subTitle" idx="1"/>
          </p:nvPr>
        </p:nvSpPr>
        <p:spPr>
          <a:xfrm>
            <a:off x="434082" y="1884606"/>
            <a:ext cx="3040101" cy="17590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900"/>
              <a:t>[1]</a:t>
            </a:r>
            <a:r>
              <a:rPr lang="en-CA" sz="900"/>
              <a:t>: </a:t>
            </a:r>
            <a:r>
              <a:rPr lang="en-US" sz="900"/>
              <a:t>“Latest MS Research News,” Prevalence and incidence of MS in Canada and around the world - MS Society of Canada. [Online]. Available: https://mssociety.ca/research-news/article/prevalence-and-incidence-of-ms-in-canada-and-around-the-world?force_lang=en_CA. [Accessed: 09-Apr-2023]. </a:t>
            </a:r>
          </a:p>
          <a:p>
            <a:pPr marL="0" indent="0"/>
            <a:r>
              <a:rPr lang="en-US" sz="900"/>
              <a:t>[2] </a:t>
            </a:r>
            <a:r>
              <a:rPr lang="en-US" sz="900">
                <a:effectLst/>
              </a:rPr>
              <a:t>“Writing problems and MS (multiple sclerosis),” </a:t>
            </a:r>
            <a:r>
              <a:rPr lang="en-US" sz="900" i="1">
                <a:effectLst/>
              </a:rPr>
              <a:t>YouTube</a:t>
            </a:r>
            <a:r>
              <a:rPr lang="en-US" sz="900">
                <a:effectLst/>
              </a:rPr>
              <a:t>, 29-Jul-2016. [Online]. Available: https://www.youtube.com/watch?v=Vxvf5OEufFg&amp;ab_channel=SocietyforMultipleSclerosisPatientsinPakistan. [Accessed: 09-Apr-2023]. </a:t>
            </a:r>
          </a:p>
          <a:p>
            <a:pPr marL="0" indent="0"/>
            <a:endParaRPr lang="en-US" sz="900"/>
          </a:p>
        </p:txBody>
      </p:sp>
      <p:grpSp>
        <p:nvGrpSpPr>
          <p:cNvPr id="856" name="Google Shape;856;p58"/>
          <p:cNvGrpSpPr/>
          <p:nvPr/>
        </p:nvGrpSpPr>
        <p:grpSpPr>
          <a:xfrm>
            <a:off x="3189713" y="4170657"/>
            <a:ext cx="566924" cy="182883"/>
            <a:chOff x="322625" y="4867200"/>
            <a:chExt cx="847800" cy="276300"/>
          </a:xfrm>
        </p:grpSpPr>
        <p:cxnSp>
          <p:nvCxnSpPr>
            <p:cNvPr id="857" name="Google Shape;857;p58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8" name="Google Shape;858;p58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9" name="Google Shape;859;p58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0" name="Google Shape;860;p58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1" name="Google Shape;861;p58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2" name="Google Shape;862;p58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64" name="Google Shape;864;p58"/>
          <p:cNvSpPr/>
          <p:nvPr/>
        </p:nvSpPr>
        <p:spPr>
          <a:xfrm>
            <a:off x="8010276" y="3723883"/>
            <a:ext cx="51252" cy="102515"/>
          </a:xfrm>
          <a:custGeom>
            <a:avLst/>
            <a:gdLst/>
            <a:ahLst/>
            <a:cxnLst/>
            <a:rect l="l" t="t" r="r" b="b"/>
            <a:pathLst>
              <a:path w="2102" h="4204" extrusionOk="0">
                <a:moveTo>
                  <a:pt x="334" y="0"/>
                </a:moveTo>
                <a:cubicBezTo>
                  <a:pt x="134" y="0"/>
                  <a:pt x="0" y="167"/>
                  <a:pt x="0" y="367"/>
                </a:cubicBezTo>
                <a:lnTo>
                  <a:pt x="0" y="3836"/>
                </a:lnTo>
                <a:cubicBezTo>
                  <a:pt x="0" y="4037"/>
                  <a:pt x="134" y="4203"/>
                  <a:pt x="334" y="4203"/>
                </a:cubicBezTo>
                <a:lnTo>
                  <a:pt x="1735" y="4203"/>
                </a:lnTo>
                <a:cubicBezTo>
                  <a:pt x="1935" y="4203"/>
                  <a:pt x="2102" y="4037"/>
                  <a:pt x="2102" y="3836"/>
                </a:cubicBezTo>
                <a:cubicBezTo>
                  <a:pt x="2102" y="3636"/>
                  <a:pt x="1935" y="3503"/>
                  <a:pt x="1735" y="3503"/>
                </a:cubicBezTo>
                <a:lnTo>
                  <a:pt x="701" y="3503"/>
                </a:lnTo>
                <a:lnTo>
                  <a:pt x="701" y="734"/>
                </a:lnTo>
                <a:lnTo>
                  <a:pt x="1735" y="734"/>
                </a:lnTo>
                <a:cubicBezTo>
                  <a:pt x="1935" y="734"/>
                  <a:pt x="2102" y="567"/>
                  <a:pt x="2102" y="367"/>
                </a:cubicBezTo>
                <a:cubicBezTo>
                  <a:pt x="2102" y="167"/>
                  <a:pt x="1935" y="0"/>
                  <a:pt x="17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58"/>
          <p:cNvSpPr/>
          <p:nvPr/>
        </p:nvSpPr>
        <p:spPr>
          <a:xfrm>
            <a:off x="8075328" y="3723883"/>
            <a:ext cx="52081" cy="102515"/>
          </a:xfrm>
          <a:custGeom>
            <a:avLst/>
            <a:gdLst/>
            <a:ahLst/>
            <a:cxnLst/>
            <a:rect l="l" t="t" r="r" b="b"/>
            <a:pathLst>
              <a:path w="2136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cubicBezTo>
                  <a:pt x="1" y="567"/>
                  <a:pt x="168" y="734"/>
                  <a:pt x="368" y="734"/>
                </a:cubicBezTo>
                <a:lnTo>
                  <a:pt x="1402" y="734"/>
                </a:lnTo>
                <a:lnTo>
                  <a:pt x="1402" y="3503"/>
                </a:lnTo>
                <a:lnTo>
                  <a:pt x="368" y="3503"/>
                </a:lnTo>
                <a:cubicBezTo>
                  <a:pt x="168" y="3503"/>
                  <a:pt x="1" y="3636"/>
                  <a:pt x="1" y="3836"/>
                </a:cubicBezTo>
                <a:cubicBezTo>
                  <a:pt x="1" y="4037"/>
                  <a:pt x="168" y="4203"/>
                  <a:pt x="368" y="4203"/>
                </a:cubicBezTo>
                <a:lnTo>
                  <a:pt x="1769" y="4203"/>
                </a:lnTo>
                <a:cubicBezTo>
                  <a:pt x="1969" y="4203"/>
                  <a:pt x="2136" y="4037"/>
                  <a:pt x="2136" y="3836"/>
                </a:cubicBezTo>
                <a:lnTo>
                  <a:pt x="2136" y="367"/>
                </a:lnTo>
                <a:cubicBezTo>
                  <a:pt x="2136" y="167"/>
                  <a:pt x="1969" y="0"/>
                  <a:pt x="17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9944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1"/>
          <p:cNvSpPr txBox="1">
            <a:spLocks noGrp="1"/>
          </p:cNvSpPr>
          <p:nvPr>
            <p:ph type="title"/>
          </p:nvPr>
        </p:nvSpPr>
        <p:spPr>
          <a:xfrm>
            <a:off x="614323" y="491"/>
            <a:ext cx="7650442" cy="49076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6000"/>
              <a:t>1 in every 400 Individuals in Canada Suffer From Multiple Sclerosis</a:t>
            </a:r>
            <a:endParaRPr lang="en-CA" sz="6000"/>
          </a:p>
        </p:txBody>
      </p:sp>
      <p:grpSp>
        <p:nvGrpSpPr>
          <p:cNvPr id="569" name="Google Shape;569;p51"/>
          <p:cNvGrpSpPr/>
          <p:nvPr/>
        </p:nvGrpSpPr>
        <p:grpSpPr>
          <a:xfrm rot="5400000">
            <a:off x="521213" y="4229107"/>
            <a:ext cx="566924" cy="182883"/>
            <a:chOff x="322625" y="4867200"/>
            <a:chExt cx="847800" cy="276300"/>
          </a:xfrm>
        </p:grpSpPr>
        <p:cxnSp>
          <p:nvCxnSpPr>
            <p:cNvPr id="570" name="Google Shape;570;p51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1" name="Google Shape;571;p51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2" name="Google Shape;572;p51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3" name="Google Shape;573;p51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4" name="Google Shape;574;p51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5" name="Google Shape;575;p51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76" name="Google Shape;576;p51"/>
          <p:cNvGrpSpPr/>
          <p:nvPr/>
        </p:nvGrpSpPr>
        <p:grpSpPr>
          <a:xfrm>
            <a:off x="7863863" y="539507"/>
            <a:ext cx="566924" cy="182883"/>
            <a:chOff x="322625" y="4867200"/>
            <a:chExt cx="847800" cy="276300"/>
          </a:xfrm>
        </p:grpSpPr>
        <p:cxnSp>
          <p:nvCxnSpPr>
            <p:cNvPr id="577" name="Google Shape;577;p51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51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51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0" name="Google Shape;580;p51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1" name="Google Shape;581;p51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2" name="Google Shape;582;p51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" name="Subtitle 1">
            <a:extLst>
              <a:ext uri="{FF2B5EF4-FFF2-40B4-BE49-F238E27FC236}">
                <a16:creationId xmlns:a16="http://schemas.microsoft.com/office/drawing/2014/main" id="{48C23B25-3846-8B0D-4458-44C74AF5C2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047329" y="4617995"/>
            <a:ext cx="3048000" cy="369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Source: MS Society Canada[1]</a:t>
            </a:r>
            <a:endParaRPr lang="en-CA" sz="1200"/>
          </a:p>
        </p:txBody>
      </p:sp>
    </p:spTree>
    <p:extLst>
      <p:ext uri="{BB962C8B-B14F-4D97-AF65-F5344CB8AC3E}">
        <p14:creationId xmlns:p14="http://schemas.microsoft.com/office/powerpoint/2010/main" val="1749644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58"/>
          <p:cNvSpPr txBox="1">
            <a:spLocks noGrp="1"/>
          </p:cNvSpPr>
          <p:nvPr>
            <p:ph type="title"/>
          </p:nvPr>
        </p:nvSpPr>
        <p:spPr>
          <a:xfrm>
            <a:off x="383583" y="1091733"/>
            <a:ext cx="3040101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PROBLEM</a:t>
            </a:r>
            <a:endParaRPr b="0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grpSp>
        <p:nvGrpSpPr>
          <p:cNvPr id="848" name="Google Shape;848;p58"/>
          <p:cNvGrpSpPr/>
          <p:nvPr/>
        </p:nvGrpSpPr>
        <p:grpSpPr>
          <a:xfrm>
            <a:off x="672488" y="539507"/>
            <a:ext cx="566924" cy="182883"/>
            <a:chOff x="322625" y="4867200"/>
            <a:chExt cx="847800" cy="276300"/>
          </a:xfrm>
        </p:grpSpPr>
        <p:cxnSp>
          <p:nvCxnSpPr>
            <p:cNvPr id="849" name="Google Shape;849;p58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0" name="Google Shape;850;p58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" name="Google Shape;851;p58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" name="Google Shape;852;p58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3" name="Google Shape;853;p58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" name="Google Shape;854;p58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55" name="Google Shape;855;p58"/>
          <p:cNvSpPr txBox="1">
            <a:spLocks noGrp="1"/>
          </p:cNvSpPr>
          <p:nvPr>
            <p:ph type="subTitle" idx="1"/>
          </p:nvPr>
        </p:nvSpPr>
        <p:spPr>
          <a:xfrm>
            <a:off x="434082" y="1884606"/>
            <a:ext cx="3040101" cy="17590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000"/>
              <a:t>Studies have shown that MS patients have </a:t>
            </a:r>
            <a:r>
              <a:rPr lang="en-US" sz="2000" b="1"/>
              <a:t>less handwriting rhythm</a:t>
            </a:r>
            <a:r>
              <a:rPr lang="en-US" sz="2000"/>
              <a:t> and </a:t>
            </a:r>
            <a:r>
              <a:rPr lang="en-US" sz="2000" b="1"/>
              <a:t>control</a:t>
            </a:r>
            <a:r>
              <a:rPr lang="en-US" sz="2000"/>
              <a:t> than healthy individuals.</a:t>
            </a:r>
          </a:p>
        </p:txBody>
      </p:sp>
      <p:grpSp>
        <p:nvGrpSpPr>
          <p:cNvPr id="856" name="Google Shape;856;p58"/>
          <p:cNvGrpSpPr/>
          <p:nvPr/>
        </p:nvGrpSpPr>
        <p:grpSpPr>
          <a:xfrm>
            <a:off x="3189713" y="4170657"/>
            <a:ext cx="566924" cy="182883"/>
            <a:chOff x="322625" y="4867200"/>
            <a:chExt cx="847800" cy="276300"/>
          </a:xfrm>
        </p:grpSpPr>
        <p:cxnSp>
          <p:nvCxnSpPr>
            <p:cNvPr id="857" name="Google Shape;857;p58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8" name="Google Shape;858;p58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9" name="Google Shape;859;p58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0" name="Google Shape;860;p58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1" name="Google Shape;861;p58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2" name="Google Shape;862;p58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64" name="Google Shape;864;p58"/>
          <p:cNvSpPr/>
          <p:nvPr/>
        </p:nvSpPr>
        <p:spPr>
          <a:xfrm>
            <a:off x="8010276" y="3723883"/>
            <a:ext cx="51252" cy="102515"/>
          </a:xfrm>
          <a:custGeom>
            <a:avLst/>
            <a:gdLst/>
            <a:ahLst/>
            <a:cxnLst/>
            <a:rect l="l" t="t" r="r" b="b"/>
            <a:pathLst>
              <a:path w="2102" h="4204" extrusionOk="0">
                <a:moveTo>
                  <a:pt x="334" y="0"/>
                </a:moveTo>
                <a:cubicBezTo>
                  <a:pt x="134" y="0"/>
                  <a:pt x="0" y="167"/>
                  <a:pt x="0" y="367"/>
                </a:cubicBezTo>
                <a:lnTo>
                  <a:pt x="0" y="3836"/>
                </a:lnTo>
                <a:cubicBezTo>
                  <a:pt x="0" y="4037"/>
                  <a:pt x="134" y="4203"/>
                  <a:pt x="334" y="4203"/>
                </a:cubicBezTo>
                <a:lnTo>
                  <a:pt x="1735" y="4203"/>
                </a:lnTo>
                <a:cubicBezTo>
                  <a:pt x="1935" y="4203"/>
                  <a:pt x="2102" y="4037"/>
                  <a:pt x="2102" y="3836"/>
                </a:cubicBezTo>
                <a:cubicBezTo>
                  <a:pt x="2102" y="3636"/>
                  <a:pt x="1935" y="3503"/>
                  <a:pt x="1735" y="3503"/>
                </a:cubicBezTo>
                <a:lnTo>
                  <a:pt x="701" y="3503"/>
                </a:lnTo>
                <a:lnTo>
                  <a:pt x="701" y="734"/>
                </a:lnTo>
                <a:lnTo>
                  <a:pt x="1735" y="734"/>
                </a:lnTo>
                <a:cubicBezTo>
                  <a:pt x="1935" y="734"/>
                  <a:pt x="2102" y="567"/>
                  <a:pt x="2102" y="367"/>
                </a:cubicBezTo>
                <a:cubicBezTo>
                  <a:pt x="2102" y="167"/>
                  <a:pt x="1935" y="0"/>
                  <a:pt x="17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58"/>
          <p:cNvSpPr/>
          <p:nvPr/>
        </p:nvSpPr>
        <p:spPr>
          <a:xfrm>
            <a:off x="8075328" y="3723883"/>
            <a:ext cx="52081" cy="102515"/>
          </a:xfrm>
          <a:custGeom>
            <a:avLst/>
            <a:gdLst/>
            <a:ahLst/>
            <a:cxnLst/>
            <a:rect l="l" t="t" r="r" b="b"/>
            <a:pathLst>
              <a:path w="2136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cubicBezTo>
                  <a:pt x="1" y="567"/>
                  <a:pt x="168" y="734"/>
                  <a:pt x="368" y="734"/>
                </a:cubicBezTo>
                <a:lnTo>
                  <a:pt x="1402" y="734"/>
                </a:lnTo>
                <a:lnTo>
                  <a:pt x="1402" y="3503"/>
                </a:lnTo>
                <a:lnTo>
                  <a:pt x="368" y="3503"/>
                </a:lnTo>
                <a:cubicBezTo>
                  <a:pt x="168" y="3503"/>
                  <a:pt x="1" y="3636"/>
                  <a:pt x="1" y="3836"/>
                </a:cubicBezTo>
                <a:cubicBezTo>
                  <a:pt x="1" y="4037"/>
                  <a:pt x="168" y="4203"/>
                  <a:pt x="368" y="4203"/>
                </a:cubicBezTo>
                <a:lnTo>
                  <a:pt x="1769" y="4203"/>
                </a:lnTo>
                <a:cubicBezTo>
                  <a:pt x="1969" y="4203"/>
                  <a:pt x="2136" y="4037"/>
                  <a:pt x="2136" y="3836"/>
                </a:cubicBezTo>
                <a:lnTo>
                  <a:pt x="2136" y="367"/>
                </a:lnTo>
                <a:cubicBezTo>
                  <a:pt x="2136" y="167"/>
                  <a:pt x="1969" y="0"/>
                  <a:pt x="17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 descr="Writing Problems and MS (Multiple Sclerosis) - YouTube">
            <a:extLst>
              <a:ext uri="{FF2B5EF4-FFF2-40B4-BE49-F238E27FC236}">
                <a16:creationId xmlns:a16="http://schemas.microsoft.com/office/drawing/2014/main" id="{C34D28E4-E957-B1CE-E9FF-BF17723FE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539507"/>
            <a:ext cx="457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EED365-44CA-FC9F-143E-EC51E2B8EF2F}"/>
              </a:ext>
            </a:extLst>
          </p:cNvPr>
          <p:cNvSpPr txBox="1"/>
          <p:nvPr/>
        </p:nvSpPr>
        <p:spPr>
          <a:xfrm>
            <a:off x="4572000" y="4008182"/>
            <a:ext cx="318388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50"/>
              <a:t>Handwriting sample of a person suffering from MS</a:t>
            </a:r>
          </a:p>
          <a:p>
            <a:r>
              <a:rPr lang="en-CA" sz="1050"/>
              <a:t>Source: MS Society of Pakistan [2]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2"/>
          <p:cNvSpPr txBox="1">
            <a:spLocks noGrp="1"/>
          </p:cNvSpPr>
          <p:nvPr>
            <p:ph type="title"/>
          </p:nvPr>
        </p:nvSpPr>
        <p:spPr>
          <a:xfrm>
            <a:off x="551157" y="893144"/>
            <a:ext cx="3616868" cy="15230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000" b="0"/>
              <a:t>Introducing</a:t>
            </a:r>
            <a:r>
              <a:rPr lang="en" sz="4000"/>
              <a:t> </a:t>
            </a:r>
            <a:r>
              <a:rPr lang="en" sz="4000">
                <a:latin typeface="Assistant Medium"/>
                <a:ea typeface="Assistant Medium"/>
                <a:cs typeface="Assistant Medium"/>
                <a:sym typeface="Assistant Medium"/>
              </a:rPr>
              <a:t>EasyWrite </a:t>
            </a:r>
            <a:endParaRPr lang="en-US" sz="4000">
              <a:latin typeface="Assistant Medium"/>
              <a:ea typeface="Assistant Medium"/>
              <a:cs typeface="Assistant Medium"/>
            </a:endParaRPr>
          </a:p>
        </p:txBody>
      </p:sp>
      <p:sp>
        <p:nvSpPr>
          <p:cNvPr id="360" name="Google Shape;360;p42"/>
          <p:cNvSpPr txBox="1">
            <a:spLocks noGrp="1"/>
          </p:cNvSpPr>
          <p:nvPr>
            <p:ph type="subTitle" idx="1"/>
          </p:nvPr>
        </p:nvSpPr>
        <p:spPr>
          <a:xfrm>
            <a:off x="548051" y="2571750"/>
            <a:ext cx="3844809" cy="2189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000"/>
              <a:t>A discreet mechanical wrist brace designed to assist MS patients with writing through the use of a gyro system that aids in wrist movement.</a:t>
            </a:r>
            <a:endParaRPr lang="en-CA" sz="2000"/>
          </a:p>
        </p:txBody>
      </p:sp>
      <p:grpSp>
        <p:nvGrpSpPr>
          <p:cNvPr id="361" name="Google Shape;361;p42"/>
          <p:cNvGrpSpPr/>
          <p:nvPr/>
        </p:nvGrpSpPr>
        <p:grpSpPr>
          <a:xfrm>
            <a:off x="7863863" y="4421107"/>
            <a:ext cx="566924" cy="182883"/>
            <a:chOff x="322625" y="4867200"/>
            <a:chExt cx="847800" cy="276300"/>
          </a:xfrm>
        </p:grpSpPr>
        <p:cxnSp>
          <p:nvCxnSpPr>
            <p:cNvPr id="362" name="Google Shape;362;p42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3" name="Google Shape;363;p42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4" name="Google Shape;364;p42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5" name="Google Shape;365;p42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6" name="Google Shape;366;p42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42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68" name="Google Shape;368;p42"/>
          <p:cNvGrpSpPr/>
          <p:nvPr/>
        </p:nvGrpSpPr>
        <p:grpSpPr>
          <a:xfrm>
            <a:off x="713219" y="539502"/>
            <a:ext cx="564211" cy="183878"/>
            <a:chOff x="322625" y="4867200"/>
            <a:chExt cx="847800" cy="276300"/>
          </a:xfrm>
        </p:grpSpPr>
        <p:cxnSp>
          <p:nvCxnSpPr>
            <p:cNvPr id="369" name="Google Shape;369;p42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42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42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42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42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42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Picture 2" descr="A picture containing dark&#10;&#10;Description automatically generated">
            <a:extLst>
              <a:ext uri="{FF2B5EF4-FFF2-40B4-BE49-F238E27FC236}">
                <a16:creationId xmlns:a16="http://schemas.microsoft.com/office/drawing/2014/main" id="{FEF3E5FF-469C-0B25-9E7C-BA3833AC9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141" y="-212889"/>
            <a:ext cx="387275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2"/>
          <p:cNvSpPr txBox="1">
            <a:spLocks noGrp="1"/>
          </p:cNvSpPr>
          <p:nvPr>
            <p:ph type="title"/>
          </p:nvPr>
        </p:nvSpPr>
        <p:spPr>
          <a:xfrm>
            <a:off x="551158" y="1140509"/>
            <a:ext cx="3616867" cy="12757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000" b="0"/>
              <a:t>Introducing</a:t>
            </a:r>
            <a:r>
              <a:rPr lang="en" sz="4000"/>
              <a:t> </a:t>
            </a:r>
            <a:br>
              <a:rPr lang="en" sz="4000" b="0">
                <a:latin typeface="Assistant Medium"/>
                <a:cs typeface="Assistant Medium"/>
              </a:rPr>
            </a:br>
            <a:r>
              <a:rPr lang="en" sz="4000">
                <a:latin typeface="Assistant Medium"/>
                <a:cs typeface="Assistant Medium"/>
                <a:sym typeface="Assistant Medium"/>
              </a:rPr>
              <a:t>EasyPen </a:t>
            </a:r>
            <a:endParaRPr lang="en-US" sz="4000">
              <a:latin typeface="Assistant Medium"/>
              <a:ea typeface="Assistant Medium"/>
              <a:cs typeface="Assistant Medium"/>
            </a:endParaRPr>
          </a:p>
        </p:txBody>
      </p:sp>
      <p:sp>
        <p:nvSpPr>
          <p:cNvPr id="360" name="Google Shape;360;p42"/>
          <p:cNvSpPr txBox="1">
            <a:spLocks noGrp="1"/>
          </p:cNvSpPr>
          <p:nvPr>
            <p:ph type="subTitle" idx="1"/>
          </p:nvPr>
        </p:nvSpPr>
        <p:spPr>
          <a:xfrm>
            <a:off x="548051" y="2571750"/>
            <a:ext cx="3844809" cy="2189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400"/>
              <a:t>An add-on to the EasyWrite that aids the user in grip strength of the pencil through the use of magnets</a:t>
            </a:r>
            <a:endParaRPr lang="en-CA" sz="2400"/>
          </a:p>
        </p:txBody>
      </p:sp>
      <p:grpSp>
        <p:nvGrpSpPr>
          <p:cNvPr id="361" name="Google Shape;361;p42"/>
          <p:cNvGrpSpPr/>
          <p:nvPr/>
        </p:nvGrpSpPr>
        <p:grpSpPr>
          <a:xfrm>
            <a:off x="7863863" y="4421107"/>
            <a:ext cx="566924" cy="182883"/>
            <a:chOff x="322625" y="4867200"/>
            <a:chExt cx="847800" cy="276300"/>
          </a:xfrm>
        </p:grpSpPr>
        <p:cxnSp>
          <p:nvCxnSpPr>
            <p:cNvPr id="362" name="Google Shape;362;p42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3" name="Google Shape;363;p42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4" name="Google Shape;364;p42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5" name="Google Shape;365;p42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6" name="Google Shape;366;p42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42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68" name="Google Shape;368;p42"/>
          <p:cNvGrpSpPr/>
          <p:nvPr/>
        </p:nvGrpSpPr>
        <p:grpSpPr>
          <a:xfrm>
            <a:off x="713219" y="539502"/>
            <a:ext cx="564211" cy="183878"/>
            <a:chOff x="322625" y="4867200"/>
            <a:chExt cx="847800" cy="276300"/>
          </a:xfrm>
        </p:grpSpPr>
        <p:cxnSp>
          <p:nvCxnSpPr>
            <p:cNvPr id="369" name="Google Shape;369;p42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42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42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42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42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42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34F7C905-4CD4-B0F3-C5D6-1B68E72F7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233" y="631441"/>
            <a:ext cx="3650767" cy="27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651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5"/>
          <p:cNvSpPr txBox="1">
            <a:spLocks noGrp="1"/>
          </p:cNvSpPr>
          <p:nvPr>
            <p:ph type="title"/>
          </p:nvPr>
        </p:nvSpPr>
        <p:spPr>
          <a:xfrm>
            <a:off x="567301" y="842708"/>
            <a:ext cx="2909100" cy="6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416" name="Google Shape;416;p45"/>
          <p:cNvSpPr txBox="1">
            <a:spLocks noGrp="1"/>
          </p:cNvSpPr>
          <p:nvPr>
            <p:ph type="subTitle" idx="1"/>
          </p:nvPr>
        </p:nvSpPr>
        <p:spPr>
          <a:xfrm>
            <a:off x="216976" y="1583442"/>
            <a:ext cx="3404375" cy="31377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000"/>
              <a:t>User slips their wrist into the adjustable strap of </a:t>
            </a:r>
            <a:r>
              <a:rPr lang="en" sz="2000" err="1"/>
              <a:t>EasyWrite</a:t>
            </a:r>
            <a:r>
              <a:rPr lang="en" sz="2000"/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000"/>
              <a:t>It facillitates the motion of their wrist in a 360 degree axis.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2000"/>
              <a:t>The accompanied </a:t>
            </a:r>
            <a:r>
              <a:rPr lang="en" sz="2000" err="1"/>
              <a:t>EasyPen</a:t>
            </a:r>
            <a:r>
              <a:rPr lang="en" sz="2000"/>
              <a:t> allows for easy and comfortable pencil grip.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/>
          </a:p>
        </p:txBody>
      </p:sp>
      <p:grpSp>
        <p:nvGrpSpPr>
          <p:cNvPr id="417" name="Google Shape;417;p45"/>
          <p:cNvGrpSpPr/>
          <p:nvPr/>
        </p:nvGrpSpPr>
        <p:grpSpPr>
          <a:xfrm>
            <a:off x="8305868" y="4630335"/>
            <a:ext cx="566924" cy="182883"/>
            <a:chOff x="322625" y="4867200"/>
            <a:chExt cx="847800" cy="276300"/>
          </a:xfrm>
        </p:grpSpPr>
        <p:cxnSp>
          <p:nvCxnSpPr>
            <p:cNvPr id="418" name="Google Shape;418;p45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9" name="Google Shape;419;p45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0" name="Google Shape;420;p45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45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2" name="Google Shape;422;p45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" name="Google Shape;423;p45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4" name="Google Shape;424;p45"/>
          <p:cNvGrpSpPr/>
          <p:nvPr/>
        </p:nvGrpSpPr>
        <p:grpSpPr>
          <a:xfrm>
            <a:off x="719988" y="539507"/>
            <a:ext cx="566924" cy="182883"/>
            <a:chOff x="322625" y="4867200"/>
            <a:chExt cx="847800" cy="276300"/>
          </a:xfrm>
        </p:grpSpPr>
        <p:cxnSp>
          <p:nvCxnSpPr>
            <p:cNvPr id="425" name="Google Shape;425;p45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6" name="Google Shape;426;p45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7" name="Google Shape;427;p45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8" name="Google Shape;428;p45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9" name="Google Shape;429;p45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" name="Google Shape;430;p45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D0AD574-5F69-9453-89DD-701BF511D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3217" y="1500916"/>
            <a:ext cx="4599756" cy="271300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9"/>
          <p:cNvSpPr txBox="1">
            <a:spLocks noGrp="1"/>
          </p:cNvSpPr>
          <p:nvPr>
            <p:ph type="subTitle" idx="4"/>
          </p:nvPr>
        </p:nvSpPr>
        <p:spPr>
          <a:xfrm>
            <a:off x="713225" y="3463325"/>
            <a:ext cx="2367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Black </a:t>
            </a:r>
            <a:r>
              <a:rPr lang="en" err="1"/>
              <a:t>colour</a:t>
            </a:r>
            <a:r>
              <a:rPr lang="en"/>
              <a:t> improves discretion: looks like a normal wrist </a:t>
            </a:r>
            <a:r>
              <a:rPr lang="en-CA"/>
              <a:t>band</a:t>
            </a:r>
          </a:p>
        </p:txBody>
      </p:sp>
      <p:sp>
        <p:nvSpPr>
          <p:cNvPr id="499" name="Google Shape;499;p49"/>
          <p:cNvSpPr txBox="1">
            <a:spLocks noGrp="1"/>
          </p:cNvSpPr>
          <p:nvPr>
            <p:ph type="subTitle" idx="1"/>
          </p:nvPr>
        </p:nvSpPr>
        <p:spPr>
          <a:xfrm>
            <a:off x="585278" y="1187782"/>
            <a:ext cx="2632024" cy="9194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/>
              <a:t>Elastic/ Adjustable Wrist Strap</a:t>
            </a:r>
            <a:endParaRPr lang="en-CA"/>
          </a:p>
        </p:txBody>
      </p:sp>
      <p:sp>
        <p:nvSpPr>
          <p:cNvPr id="500" name="Google Shape;500;p49"/>
          <p:cNvSpPr txBox="1">
            <a:spLocks noGrp="1"/>
          </p:cNvSpPr>
          <p:nvPr>
            <p:ph type="subTitle" idx="2"/>
          </p:nvPr>
        </p:nvSpPr>
        <p:spPr>
          <a:xfrm>
            <a:off x="649251" y="2018703"/>
            <a:ext cx="2367600" cy="7734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Flexible and Comfortable</a:t>
            </a:r>
            <a:endParaRPr/>
          </a:p>
        </p:txBody>
      </p:sp>
      <p:sp>
        <p:nvSpPr>
          <p:cNvPr id="501" name="Google Shape;501;p49"/>
          <p:cNvSpPr txBox="1">
            <a:spLocks noGrp="1"/>
          </p:cNvSpPr>
          <p:nvPr>
            <p:ph type="subTitle" idx="3"/>
          </p:nvPr>
        </p:nvSpPr>
        <p:spPr>
          <a:xfrm>
            <a:off x="6063175" y="1903550"/>
            <a:ext cx="2367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Smooth and Durable</a:t>
            </a:r>
            <a:endParaRPr/>
          </a:p>
        </p:txBody>
      </p:sp>
      <p:sp>
        <p:nvSpPr>
          <p:cNvPr id="502" name="Google Shape;502;p49"/>
          <p:cNvSpPr txBox="1">
            <a:spLocks noGrp="1"/>
          </p:cNvSpPr>
          <p:nvPr>
            <p:ph type="subTitle" idx="5"/>
          </p:nvPr>
        </p:nvSpPr>
        <p:spPr>
          <a:xfrm>
            <a:off x="6172765" y="3463325"/>
            <a:ext cx="2367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Button Clasp system </a:t>
            </a:r>
            <a:r>
              <a:rPr lang="en-CA"/>
              <a:t>that provides security</a:t>
            </a:r>
          </a:p>
        </p:txBody>
      </p:sp>
      <p:sp>
        <p:nvSpPr>
          <p:cNvPr id="503" name="Google Shape;503;p49"/>
          <p:cNvSpPr txBox="1">
            <a:spLocks noGrp="1"/>
          </p:cNvSpPr>
          <p:nvPr>
            <p:ph type="title"/>
          </p:nvPr>
        </p:nvSpPr>
        <p:spPr>
          <a:xfrm>
            <a:off x="677351" y="3085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Considerations</a:t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04" name="Google Shape;504;p49"/>
          <p:cNvSpPr txBox="1">
            <a:spLocks noGrp="1"/>
          </p:cNvSpPr>
          <p:nvPr>
            <p:ph type="subTitle" idx="6"/>
          </p:nvPr>
        </p:nvSpPr>
        <p:spPr>
          <a:xfrm>
            <a:off x="713225" y="3137150"/>
            <a:ext cx="2367600" cy="4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Discreet Modelling</a:t>
            </a:r>
            <a:endParaRPr/>
          </a:p>
        </p:txBody>
      </p:sp>
      <p:sp>
        <p:nvSpPr>
          <p:cNvPr id="505" name="Google Shape;505;p49"/>
          <p:cNvSpPr txBox="1">
            <a:spLocks noGrp="1"/>
          </p:cNvSpPr>
          <p:nvPr>
            <p:ph type="subTitle" idx="7"/>
          </p:nvPr>
        </p:nvSpPr>
        <p:spPr>
          <a:xfrm>
            <a:off x="6063175" y="1076895"/>
            <a:ext cx="2367600" cy="9066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Chromium Steel Balls</a:t>
            </a:r>
          </a:p>
        </p:txBody>
      </p:sp>
      <p:sp>
        <p:nvSpPr>
          <p:cNvPr id="506" name="Google Shape;506;p49"/>
          <p:cNvSpPr txBox="1">
            <a:spLocks noGrp="1"/>
          </p:cNvSpPr>
          <p:nvPr>
            <p:ph type="subTitle" idx="8"/>
          </p:nvPr>
        </p:nvSpPr>
        <p:spPr>
          <a:xfrm>
            <a:off x="6172765" y="3137150"/>
            <a:ext cx="2367600" cy="4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Easy to Remove</a:t>
            </a:r>
            <a:endParaRPr/>
          </a:p>
        </p:txBody>
      </p:sp>
      <p:grpSp>
        <p:nvGrpSpPr>
          <p:cNvPr id="507" name="Google Shape;507;p49"/>
          <p:cNvGrpSpPr/>
          <p:nvPr/>
        </p:nvGrpSpPr>
        <p:grpSpPr>
          <a:xfrm>
            <a:off x="4343332" y="4698475"/>
            <a:ext cx="566924" cy="182883"/>
            <a:chOff x="322625" y="4867200"/>
            <a:chExt cx="847800" cy="276300"/>
          </a:xfrm>
        </p:grpSpPr>
        <p:cxnSp>
          <p:nvCxnSpPr>
            <p:cNvPr id="508" name="Google Shape;508;p49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9" name="Google Shape;509;p49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0" name="Google Shape;510;p49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1" name="Google Shape;511;p49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2" name="Google Shape;512;p49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3" name="Google Shape;513;p49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29477081-45C7-6DF1-BE0D-B299AA240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5750" y="1189524"/>
            <a:ext cx="2362089" cy="31411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54"/>
          <p:cNvSpPr txBox="1">
            <a:spLocks noGrp="1"/>
          </p:cNvSpPr>
          <p:nvPr>
            <p:ph type="subTitle" idx="1"/>
          </p:nvPr>
        </p:nvSpPr>
        <p:spPr>
          <a:xfrm>
            <a:off x="690146" y="2294672"/>
            <a:ext cx="20943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Padding</a:t>
            </a:r>
            <a:endParaRPr/>
          </a:p>
        </p:txBody>
      </p:sp>
      <p:sp>
        <p:nvSpPr>
          <p:cNvPr id="686" name="Google Shape;686;p54"/>
          <p:cNvSpPr txBox="1">
            <a:spLocks noGrp="1"/>
          </p:cNvSpPr>
          <p:nvPr>
            <p:ph type="subTitle" idx="2"/>
          </p:nvPr>
        </p:nvSpPr>
        <p:spPr>
          <a:xfrm>
            <a:off x="720000" y="2728768"/>
            <a:ext cx="2094300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increased comfort in the wrist brace to allow for longer writing periods without discomfort</a:t>
            </a:r>
            <a:endParaRPr/>
          </a:p>
        </p:txBody>
      </p:sp>
      <p:sp>
        <p:nvSpPr>
          <p:cNvPr id="687" name="Google Shape;687;p54"/>
          <p:cNvSpPr txBox="1">
            <a:spLocks noGrp="1"/>
          </p:cNvSpPr>
          <p:nvPr>
            <p:ph type="subTitle" idx="3"/>
          </p:nvPr>
        </p:nvSpPr>
        <p:spPr>
          <a:xfrm>
            <a:off x="3296621" y="1197371"/>
            <a:ext cx="2815072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/>
              <a:t>To ensure the utmost discretion of the pencil components</a:t>
            </a:r>
            <a:endParaRPr lang="en-CA" sz="1350"/>
          </a:p>
        </p:txBody>
      </p:sp>
      <p:sp>
        <p:nvSpPr>
          <p:cNvPr id="688" name="Google Shape;688;p54"/>
          <p:cNvSpPr txBox="1">
            <a:spLocks noGrp="1"/>
          </p:cNvSpPr>
          <p:nvPr>
            <p:ph type="subTitle" idx="4"/>
          </p:nvPr>
        </p:nvSpPr>
        <p:spPr>
          <a:xfrm>
            <a:off x="6490012" y="2728768"/>
            <a:ext cx="2094300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model can only fit a small range of wrist sizes</a:t>
            </a:r>
            <a:endParaRPr/>
          </a:p>
        </p:txBody>
      </p:sp>
      <p:sp>
        <p:nvSpPr>
          <p:cNvPr id="689" name="Google Shape;689;p54"/>
          <p:cNvSpPr txBox="1">
            <a:spLocks noGrp="1"/>
          </p:cNvSpPr>
          <p:nvPr>
            <p:ph type="title"/>
          </p:nvPr>
        </p:nvSpPr>
        <p:spPr>
          <a:xfrm>
            <a:off x="690147" y="419435"/>
            <a:ext cx="2018854" cy="13446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Next Steps</a:t>
            </a:r>
            <a:r>
              <a:rPr lang="en-US" sz="4000">
                <a:latin typeface="Assistant Medium"/>
                <a:cs typeface="Assistant Medium"/>
              </a:rPr>
              <a:t>...</a:t>
            </a:r>
            <a:endParaRPr lang="en-US" sz="4000">
              <a:latin typeface="Assistant Medium"/>
              <a:ea typeface="Assistant Medium"/>
              <a:cs typeface="Assistant Medium"/>
            </a:endParaRPr>
          </a:p>
        </p:txBody>
      </p:sp>
      <p:sp>
        <p:nvSpPr>
          <p:cNvPr id="690" name="Google Shape;690;p54"/>
          <p:cNvSpPr txBox="1">
            <a:spLocks noGrp="1"/>
          </p:cNvSpPr>
          <p:nvPr>
            <p:ph type="subTitle" idx="5"/>
          </p:nvPr>
        </p:nvSpPr>
        <p:spPr>
          <a:xfrm>
            <a:off x="3015298" y="134886"/>
            <a:ext cx="3147738" cy="11519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Modify Magnetic Components</a:t>
            </a:r>
            <a:endParaRPr sz="2400"/>
          </a:p>
        </p:txBody>
      </p:sp>
      <p:sp>
        <p:nvSpPr>
          <p:cNvPr id="691" name="Google Shape;691;p54"/>
          <p:cNvSpPr txBox="1">
            <a:spLocks noGrp="1"/>
          </p:cNvSpPr>
          <p:nvPr>
            <p:ph type="subTitle" idx="6"/>
          </p:nvPr>
        </p:nvSpPr>
        <p:spPr>
          <a:xfrm>
            <a:off x="6489048" y="2317771"/>
            <a:ext cx="20943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Modularity</a:t>
            </a:r>
            <a:endParaRPr/>
          </a:p>
        </p:txBody>
      </p:sp>
      <p:grpSp>
        <p:nvGrpSpPr>
          <p:cNvPr id="692" name="Google Shape;692;p54"/>
          <p:cNvGrpSpPr/>
          <p:nvPr/>
        </p:nvGrpSpPr>
        <p:grpSpPr>
          <a:xfrm>
            <a:off x="713234" y="4421087"/>
            <a:ext cx="566924" cy="182911"/>
            <a:chOff x="322625" y="4867200"/>
            <a:chExt cx="847800" cy="276300"/>
          </a:xfrm>
        </p:grpSpPr>
        <p:cxnSp>
          <p:nvCxnSpPr>
            <p:cNvPr id="693" name="Google Shape;693;p54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4" name="Google Shape;694;p54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5" name="Google Shape;695;p54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6" name="Google Shape;696;p54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7" name="Google Shape;697;p54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8" name="Google Shape;698;p54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99" name="Google Shape;699;p54"/>
          <p:cNvGrpSpPr/>
          <p:nvPr/>
        </p:nvGrpSpPr>
        <p:grpSpPr>
          <a:xfrm>
            <a:off x="7863863" y="539507"/>
            <a:ext cx="566924" cy="182883"/>
            <a:chOff x="322625" y="4867200"/>
            <a:chExt cx="847800" cy="276300"/>
          </a:xfrm>
        </p:grpSpPr>
        <p:cxnSp>
          <p:nvCxnSpPr>
            <p:cNvPr id="700" name="Google Shape;700;p54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1" name="Google Shape;701;p54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2" name="Google Shape;702;p54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3" name="Google Shape;703;p54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4" name="Google Shape;704;p54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54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08" name="Google Shape;708;p54"/>
          <p:cNvSpPr/>
          <p:nvPr/>
        </p:nvSpPr>
        <p:spPr>
          <a:xfrm>
            <a:off x="3498643" y="2459088"/>
            <a:ext cx="2654107" cy="2513209"/>
          </a:xfrm>
          <a:prstGeom prst="ellipse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16" name="Google Shape;716;p54"/>
          <p:cNvGrpSpPr/>
          <p:nvPr/>
        </p:nvGrpSpPr>
        <p:grpSpPr>
          <a:xfrm>
            <a:off x="4378342" y="4052576"/>
            <a:ext cx="387283" cy="387283"/>
            <a:chOff x="2834455" y="3341430"/>
            <a:chExt cx="387283" cy="387283"/>
          </a:xfrm>
        </p:grpSpPr>
        <p:sp>
          <p:nvSpPr>
            <p:cNvPr id="717" name="Google Shape;717;p54"/>
            <p:cNvSpPr/>
            <p:nvPr/>
          </p:nvSpPr>
          <p:spPr>
            <a:xfrm>
              <a:off x="3016742" y="3341430"/>
              <a:ext cx="22741" cy="16471"/>
            </a:xfrm>
            <a:custGeom>
              <a:avLst/>
              <a:gdLst/>
              <a:ahLst/>
              <a:cxnLst/>
              <a:rect l="l" t="t" r="r" b="b"/>
              <a:pathLst>
                <a:path w="700" h="507" extrusionOk="0">
                  <a:moveTo>
                    <a:pt x="1" y="1"/>
                  </a:moveTo>
                  <a:lnTo>
                    <a:pt x="1" y="507"/>
                  </a:lnTo>
                  <a:cubicBezTo>
                    <a:pt x="116" y="499"/>
                    <a:pt x="233" y="496"/>
                    <a:pt x="350" y="496"/>
                  </a:cubicBezTo>
                  <a:cubicBezTo>
                    <a:pt x="467" y="496"/>
                    <a:pt x="584" y="499"/>
                    <a:pt x="699" y="507"/>
                  </a:cubicBezTo>
                  <a:lnTo>
                    <a:pt x="6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4"/>
            <p:cNvSpPr/>
            <p:nvPr/>
          </p:nvSpPr>
          <p:spPr>
            <a:xfrm>
              <a:off x="3016742" y="3712275"/>
              <a:ext cx="22741" cy="16439"/>
            </a:xfrm>
            <a:custGeom>
              <a:avLst/>
              <a:gdLst/>
              <a:ahLst/>
              <a:cxnLst/>
              <a:rect l="l" t="t" r="r" b="b"/>
              <a:pathLst>
                <a:path w="700" h="506" extrusionOk="0">
                  <a:moveTo>
                    <a:pt x="1" y="1"/>
                  </a:moveTo>
                  <a:lnTo>
                    <a:pt x="1" y="506"/>
                  </a:lnTo>
                  <a:lnTo>
                    <a:pt x="699" y="506"/>
                  </a:lnTo>
                  <a:lnTo>
                    <a:pt x="699" y="1"/>
                  </a:lnTo>
                  <a:cubicBezTo>
                    <a:pt x="584" y="8"/>
                    <a:pt x="467" y="11"/>
                    <a:pt x="350" y="12"/>
                  </a:cubicBezTo>
                  <a:cubicBezTo>
                    <a:pt x="233" y="12"/>
                    <a:pt x="116" y="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4"/>
            <p:cNvSpPr/>
            <p:nvPr/>
          </p:nvSpPr>
          <p:spPr>
            <a:xfrm>
              <a:off x="3205300" y="3523718"/>
              <a:ext cx="16439" cy="22741"/>
            </a:xfrm>
            <a:custGeom>
              <a:avLst/>
              <a:gdLst/>
              <a:ahLst/>
              <a:cxnLst/>
              <a:rect l="l" t="t" r="r" b="b"/>
              <a:pathLst>
                <a:path w="506" h="700" extrusionOk="0">
                  <a:moveTo>
                    <a:pt x="1" y="1"/>
                  </a:moveTo>
                  <a:cubicBezTo>
                    <a:pt x="8" y="116"/>
                    <a:pt x="12" y="233"/>
                    <a:pt x="12" y="350"/>
                  </a:cubicBezTo>
                  <a:cubicBezTo>
                    <a:pt x="12" y="467"/>
                    <a:pt x="9" y="584"/>
                    <a:pt x="1" y="699"/>
                  </a:cubicBezTo>
                  <a:lnTo>
                    <a:pt x="506" y="699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4"/>
            <p:cNvSpPr/>
            <p:nvPr/>
          </p:nvSpPr>
          <p:spPr>
            <a:xfrm>
              <a:off x="2834455" y="3523718"/>
              <a:ext cx="16504" cy="22774"/>
            </a:xfrm>
            <a:custGeom>
              <a:avLst/>
              <a:gdLst/>
              <a:ahLst/>
              <a:cxnLst/>
              <a:rect l="l" t="t" r="r" b="b"/>
              <a:pathLst>
                <a:path w="508" h="701" extrusionOk="0">
                  <a:moveTo>
                    <a:pt x="1" y="1"/>
                  </a:moveTo>
                  <a:lnTo>
                    <a:pt x="1" y="700"/>
                  </a:lnTo>
                  <a:lnTo>
                    <a:pt x="507" y="700"/>
                  </a:lnTo>
                  <a:cubicBezTo>
                    <a:pt x="499" y="584"/>
                    <a:pt x="496" y="468"/>
                    <a:pt x="496" y="350"/>
                  </a:cubicBezTo>
                  <a:cubicBezTo>
                    <a:pt x="495" y="234"/>
                    <a:pt x="499" y="117"/>
                    <a:pt x="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4"/>
            <p:cNvSpPr/>
            <p:nvPr/>
          </p:nvSpPr>
          <p:spPr>
            <a:xfrm>
              <a:off x="2850926" y="3357869"/>
              <a:ext cx="165849" cy="165881"/>
            </a:xfrm>
            <a:custGeom>
              <a:avLst/>
              <a:gdLst/>
              <a:ahLst/>
              <a:cxnLst/>
              <a:rect l="l" t="t" r="r" b="b"/>
              <a:pathLst>
                <a:path w="5105" h="5106" extrusionOk="0">
                  <a:moveTo>
                    <a:pt x="5105" y="1"/>
                  </a:moveTo>
                  <a:cubicBezTo>
                    <a:pt x="3776" y="83"/>
                    <a:pt x="2539" y="640"/>
                    <a:pt x="1589" y="1590"/>
                  </a:cubicBezTo>
                  <a:cubicBezTo>
                    <a:pt x="639" y="2539"/>
                    <a:pt x="83" y="3777"/>
                    <a:pt x="0" y="5106"/>
                  </a:cubicBezTo>
                  <a:lnTo>
                    <a:pt x="1218" y="5106"/>
                  </a:lnTo>
                  <a:cubicBezTo>
                    <a:pt x="1386" y="3040"/>
                    <a:pt x="3039" y="1387"/>
                    <a:pt x="5105" y="1219"/>
                  </a:cubicBezTo>
                  <a:lnTo>
                    <a:pt x="51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4"/>
            <p:cNvSpPr/>
            <p:nvPr/>
          </p:nvSpPr>
          <p:spPr>
            <a:xfrm>
              <a:off x="3039451" y="3546427"/>
              <a:ext cx="165881" cy="165881"/>
            </a:xfrm>
            <a:custGeom>
              <a:avLst/>
              <a:gdLst/>
              <a:ahLst/>
              <a:cxnLst/>
              <a:rect l="l" t="t" r="r" b="b"/>
              <a:pathLst>
                <a:path w="5106" h="5106" extrusionOk="0">
                  <a:moveTo>
                    <a:pt x="3888" y="0"/>
                  </a:moveTo>
                  <a:cubicBezTo>
                    <a:pt x="3718" y="2066"/>
                    <a:pt x="2067" y="3718"/>
                    <a:pt x="0" y="3888"/>
                  </a:cubicBezTo>
                  <a:lnTo>
                    <a:pt x="0" y="5106"/>
                  </a:lnTo>
                  <a:cubicBezTo>
                    <a:pt x="1330" y="5023"/>
                    <a:pt x="2566" y="4465"/>
                    <a:pt x="3516" y="3516"/>
                  </a:cubicBezTo>
                  <a:cubicBezTo>
                    <a:pt x="4466" y="2566"/>
                    <a:pt x="5022" y="1328"/>
                    <a:pt x="5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4"/>
            <p:cNvSpPr/>
            <p:nvPr/>
          </p:nvSpPr>
          <p:spPr>
            <a:xfrm>
              <a:off x="2850926" y="3546459"/>
              <a:ext cx="165849" cy="165849"/>
            </a:xfrm>
            <a:custGeom>
              <a:avLst/>
              <a:gdLst/>
              <a:ahLst/>
              <a:cxnLst/>
              <a:rect l="l" t="t" r="r" b="b"/>
              <a:pathLst>
                <a:path w="5105" h="5105" extrusionOk="0">
                  <a:moveTo>
                    <a:pt x="0" y="0"/>
                  </a:moveTo>
                  <a:cubicBezTo>
                    <a:pt x="83" y="1328"/>
                    <a:pt x="640" y="2566"/>
                    <a:pt x="1589" y="3516"/>
                  </a:cubicBezTo>
                  <a:cubicBezTo>
                    <a:pt x="2539" y="4466"/>
                    <a:pt x="3776" y="5022"/>
                    <a:pt x="5105" y="5105"/>
                  </a:cubicBezTo>
                  <a:lnTo>
                    <a:pt x="5105" y="3887"/>
                  </a:lnTo>
                  <a:cubicBezTo>
                    <a:pt x="3039" y="3717"/>
                    <a:pt x="1386" y="2065"/>
                    <a:pt x="1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4"/>
            <p:cNvSpPr/>
            <p:nvPr/>
          </p:nvSpPr>
          <p:spPr>
            <a:xfrm>
              <a:off x="3039451" y="3357837"/>
              <a:ext cx="165881" cy="165914"/>
            </a:xfrm>
            <a:custGeom>
              <a:avLst/>
              <a:gdLst/>
              <a:ahLst/>
              <a:cxnLst/>
              <a:rect l="l" t="t" r="r" b="b"/>
              <a:pathLst>
                <a:path w="5106" h="5107" extrusionOk="0">
                  <a:moveTo>
                    <a:pt x="0" y="1"/>
                  </a:moveTo>
                  <a:lnTo>
                    <a:pt x="0" y="1220"/>
                  </a:lnTo>
                  <a:cubicBezTo>
                    <a:pt x="2066" y="1388"/>
                    <a:pt x="3718" y="3041"/>
                    <a:pt x="3888" y="5107"/>
                  </a:cubicBezTo>
                  <a:lnTo>
                    <a:pt x="5106" y="5107"/>
                  </a:lnTo>
                  <a:cubicBezTo>
                    <a:pt x="5022" y="3778"/>
                    <a:pt x="4466" y="2540"/>
                    <a:pt x="3516" y="1591"/>
                  </a:cubicBezTo>
                  <a:cubicBezTo>
                    <a:pt x="2566" y="641"/>
                    <a:pt x="1330" y="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4"/>
            <p:cNvSpPr/>
            <p:nvPr/>
          </p:nvSpPr>
          <p:spPr>
            <a:xfrm>
              <a:off x="2913269" y="3420213"/>
              <a:ext cx="229459" cy="230239"/>
            </a:xfrm>
            <a:custGeom>
              <a:avLst/>
              <a:gdLst/>
              <a:ahLst/>
              <a:cxnLst/>
              <a:rect l="l" t="t" r="r" b="b"/>
              <a:pathLst>
                <a:path w="7063" h="7087" extrusionOk="0">
                  <a:moveTo>
                    <a:pt x="3884" y="1440"/>
                  </a:moveTo>
                  <a:lnTo>
                    <a:pt x="3884" y="1859"/>
                  </a:lnTo>
                  <a:cubicBezTo>
                    <a:pt x="4382" y="1946"/>
                    <a:pt x="4746" y="2378"/>
                    <a:pt x="4746" y="2883"/>
                  </a:cubicBezTo>
                  <a:lnTo>
                    <a:pt x="4033" y="2883"/>
                  </a:lnTo>
                  <a:cubicBezTo>
                    <a:pt x="4032" y="2703"/>
                    <a:pt x="3886" y="2557"/>
                    <a:pt x="3706" y="2557"/>
                  </a:cubicBezTo>
                  <a:lnTo>
                    <a:pt x="3358" y="2557"/>
                  </a:lnTo>
                  <a:cubicBezTo>
                    <a:pt x="3179" y="2557"/>
                    <a:pt x="3036" y="2708"/>
                    <a:pt x="3045" y="2887"/>
                  </a:cubicBezTo>
                  <a:cubicBezTo>
                    <a:pt x="3052" y="3057"/>
                    <a:pt x="3199" y="3187"/>
                    <a:pt x="3368" y="3187"/>
                  </a:cubicBezTo>
                  <a:lnTo>
                    <a:pt x="3703" y="3187"/>
                  </a:lnTo>
                  <a:cubicBezTo>
                    <a:pt x="4257" y="3187"/>
                    <a:pt x="4722" y="3629"/>
                    <a:pt x="4725" y="4183"/>
                  </a:cubicBezTo>
                  <a:cubicBezTo>
                    <a:pt x="4727" y="4677"/>
                    <a:pt x="4371" y="5099"/>
                    <a:pt x="3884" y="5180"/>
                  </a:cubicBezTo>
                  <a:lnTo>
                    <a:pt x="3884" y="5655"/>
                  </a:lnTo>
                  <a:lnTo>
                    <a:pt x="3186" y="5655"/>
                  </a:lnTo>
                  <a:lnTo>
                    <a:pt x="3186" y="5213"/>
                  </a:lnTo>
                  <a:cubicBezTo>
                    <a:pt x="2706" y="5135"/>
                    <a:pt x="2351" y="4722"/>
                    <a:pt x="2351" y="4234"/>
                  </a:cubicBezTo>
                  <a:lnTo>
                    <a:pt x="3040" y="4234"/>
                  </a:lnTo>
                  <a:cubicBezTo>
                    <a:pt x="3040" y="4401"/>
                    <a:pt x="3176" y="4537"/>
                    <a:pt x="3343" y="4537"/>
                  </a:cubicBezTo>
                  <a:lnTo>
                    <a:pt x="3720" y="4537"/>
                  </a:lnTo>
                  <a:cubicBezTo>
                    <a:pt x="3901" y="4537"/>
                    <a:pt x="4044" y="4386"/>
                    <a:pt x="4035" y="4207"/>
                  </a:cubicBezTo>
                  <a:cubicBezTo>
                    <a:pt x="4026" y="4037"/>
                    <a:pt x="3880" y="3907"/>
                    <a:pt x="3710" y="3907"/>
                  </a:cubicBezTo>
                  <a:lnTo>
                    <a:pt x="3368" y="3907"/>
                  </a:lnTo>
                  <a:cubicBezTo>
                    <a:pt x="2865" y="3907"/>
                    <a:pt x="2426" y="3549"/>
                    <a:pt x="2348" y="3051"/>
                  </a:cubicBezTo>
                  <a:cubicBezTo>
                    <a:pt x="2256" y="2495"/>
                    <a:pt x="2631" y="1971"/>
                    <a:pt x="3186" y="1876"/>
                  </a:cubicBezTo>
                  <a:lnTo>
                    <a:pt x="3186" y="1440"/>
                  </a:lnTo>
                  <a:close/>
                  <a:moveTo>
                    <a:pt x="3884" y="1"/>
                  </a:moveTo>
                  <a:lnTo>
                    <a:pt x="3884" y="672"/>
                  </a:lnTo>
                  <a:lnTo>
                    <a:pt x="3186" y="672"/>
                  </a:lnTo>
                  <a:lnTo>
                    <a:pt x="3186" y="12"/>
                  </a:lnTo>
                  <a:cubicBezTo>
                    <a:pt x="1505" y="177"/>
                    <a:pt x="165" y="1517"/>
                    <a:pt x="0" y="3187"/>
                  </a:cubicBezTo>
                  <a:lnTo>
                    <a:pt x="671" y="3187"/>
                  </a:lnTo>
                  <a:lnTo>
                    <a:pt x="671" y="3908"/>
                  </a:lnTo>
                  <a:lnTo>
                    <a:pt x="0" y="3908"/>
                  </a:lnTo>
                  <a:cubicBezTo>
                    <a:pt x="165" y="5585"/>
                    <a:pt x="1505" y="6922"/>
                    <a:pt x="3186" y="7086"/>
                  </a:cubicBezTo>
                  <a:lnTo>
                    <a:pt x="3186" y="6423"/>
                  </a:lnTo>
                  <a:lnTo>
                    <a:pt x="3884" y="6423"/>
                  </a:lnTo>
                  <a:lnTo>
                    <a:pt x="3884" y="7071"/>
                  </a:lnTo>
                  <a:cubicBezTo>
                    <a:pt x="5561" y="6906"/>
                    <a:pt x="6898" y="5565"/>
                    <a:pt x="7062" y="3885"/>
                  </a:cubicBezTo>
                  <a:lnTo>
                    <a:pt x="6399" y="3885"/>
                  </a:lnTo>
                  <a:lnTo>
                    <a:pt x="6399" y="3187"/>
                  </a:lnTo>
                  <a:lnTo>
                    <a:pt x="7062" y="3187"/>
                  </a:lnTo>
                  <a:cubicBezTo>
                    <a:pt x="6898" y="1506"/>
                    <a:pt x="5561" y="166"/>
                    <a:pt x="3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9" name="Google Shape;729;p54"/>
          <p:cNvCxnSpPr>
            <a:cxnSpLocks/>
          </p:cNvCxnSpPr>
          <p:nvPr/>
        </p:nvCxnSpPr>
        <p:spPr>
          <a:xfrm>
            <a:off x="2784446" y="2484677"/>
            <a:ext cx="712325" cy="115891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0" name="Google Shape;730;p54"/>
          <p:cNvCxnSpPr>
            <a:cxnSpLocks/>
          </p:cNvCxnSpPr>
          <p:nvPr/>
        </p:nvCxnSpPr>
        <p:spPr>
          <a:xfrm flipV="1">
            <a:off x="6157015" y="2499246"/>
            <a:ext cx="532485" cy="1143943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0CC7A29-EF94-D585-59BB-2491CD5A1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7950" y="2250629"/>
            <a:ext cx="2425180" cy="3220942"/>
          </a:xfrm>
          <a:prstGeom prst="rect">
            <a:avLst/>
          </a:prstGeom>
        </p:spPr>
      </p:pic>
      <p:cxnSp>
        <p:nvCxnSpPr>
          <p:cNvPr id="9" name="Google Shape;729;p54">
            <a:extLst>
              <a:ext uri="{FF2B5EF4-FFF2-40B4-BE49-F238E27FC236}">
                <a16:creationId xmlns:a16="http://schemas.microsoft.com/office/drawing/2014/main" id="{E951D2D3-3420-F13D-52BD-2AC6F9F50DDD}"/>
              </a:ext>
            </a:extLst>
          </p:cNvPr>
          <p:cNvCxnSpPr>
            <a:cxnSpLocks/>
          </p:cNvCxnSpPr>
          <p:nvPr/>
        </p:nvCxnSpPr>
        <p:spPr>
          <a:xfrm rot="16200000" flipH="1">
            <a:off x="4335327" y="1964455"/>
            <a:ext cx="746342" cy="242926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3"/>
          <p:cNvSpPr txBox="1">
            <a:spLocks noGrp="1"/>
          </p:cNvSpPr>
          <p:nvPr>
            <p:ph type="title"/>
          </p:nvPr>
        </p:nvSpPr>
        <p:spPr>
          <a:xfrm>
            <a:off x="4238668" y="3467384"/>
            <a:ext cx="29952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— Aunt May</a:t>
            </a:r>
            <a:endParaRPr lang="en-CA"/>
          </a:p>
        </p:txBody>
      </p:sp>
      <p:sp>
        <p:nvSpPr>
          <p:cNvPr id="381" name="Google Shape;381;p43"/>
          <p:cNvSpPr txBox="1">
            <a:spLocks noGrp="1"/>
          </p:cNvSpPr>
          <p:nvPr>
            <p:ph type="subTitle" idx="1"/>
          </p:nvPr>
        </p:nvSpPr>
        <p:spPr>
          <a:xfrm>
            <a:off x="1928842" y="883016"/>
            <a:ext cx="5166900" cy="25822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“When you help someone, you help everyone.”</a:t>
            </a:r>
          </a:p>
        </p:txBody>
      </p:sp>
      <p:grpSp>
        <p:nvGrpSpPr>
          <p:cNvPr id="383" name="Google Shape;383;p43"/>
          <p:cNvGrpSpPr/>
          <p:nvPr/>
        </p:nvGrpSpPr>
        <p:grpSpPr>
          <a:xfrm>
            <a:off x="7863863" y="539507"/>
            <a:ext cx="566924" cy="182883"/>
            <a:chOff x="322625" y="4867200"/>
            <a:chExt cx="847800" cy="276300"/>
          </a:xfrm>
        </p:grpSpPr>
        <p:cxnSp>
          <p:nvCxnSpPr>
            <p:cNvPr id="384" name="Google Shape;384;p43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5" name="Google Shape;385;p43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6" name="Google Shape;386;p43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7" name="Google Shape;387;p43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8" name="Google Shape;388;p43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9" name="Google Shape;389;p43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0" name="Google Shape;390;p43"/>
          <p:cNvGrpSpPr/>
          <p:nvPr/>
        </p:nvGrpSpPr>
        <p:grpSpPr>
          <a:xfrm rot="-5400000">
            <a:off x="521213" y="4229107"/>
            <a:ext cx="566924" cy="182883"/>
            <a:chOff x="322625" y="4867200"/>
            <a:chExt cx="847800" cy="276300"/>
          </a:xfrm>
        </p:grpSpPr>
        <p:cxnSp>
          <p:nvCxnSpPr>
            <p:cNvPr id="391" name="Google Shape;391;p43"/>
            <p:cNvCxnSpPr/>
            <p:nvPr/>
          </p:nvCxnSpPr>
          <p:spPr>
            <a:xfrm flipH="1">
              <a:off x="322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43"/>
            <p:cNvCxnSpPr/>
            <p:nvPr/>
          </p:nvCxnSpPr>
          <p:spPr>
            <a:xfrm flipH="1">
              <a:off x="4750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43"/>
            <p:cNvCxnSpPr/>
            <p:nvPr/>
          </p:nvCxnSpPr>
          <p:spPr>
            <a:xfrm flipH="1">
              <a:off x="6274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" name="Google Shape;394;p43"/>
            <p:cNvCxnSpPr/>
            <p:nvPr/>
          </p:nvCxnSpPr>
          <p:spPr>
            <a:xfrm flipH="1">
              <a:off x="7798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43"/>
            <p:cNvCxnSpPr/>
            <p:nvPr/>
          </p:nvCxnSpPr>
          <p:spPr>
            <a:xfrm flipH="1">
              <a:off x="9322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6" name="Google Shape;396;p43"/>
            <p:cNvCxnSpPr/>
            <p:nvPr/>
          </p:nvCxnSpPr>
          <p:spPr>
            <a:xfrm flipH="1">
              <a:off x="1084625" y="4867200"/>
              <a:ext cx="85800" cy="276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name="New Product Launch Project Proposa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CE0D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BB0E58E43B9CA4588868A803DEFF570" ma:contentTypeVersion="12" ma:contentTypeDescription="Create a new document." ma:contentTypeScope="" ma:versionID="d964777ed46f120a1a6243fd826901c8">
  <xsd:schema xmlns:xsd="http://www.w3.org/2001/XMLSchema" xmlns:xs="http://www.w3.org/2001/XMLSchema" xmlns:p="http://schemas.microsoft.com/office/2006/metadata/properties" xmlns:ns3="4ebc3a59-96f1-49e9-819a-e8e4fc8893ce" xmlns:ns4="ccd10a38-0784-4501-a497-12b1af63237f" targetNamespace="http://schemas.microsoft.com/office/2006/metadata/properties" ma:root="true" ma:fieldsID="0b6c6aaf3b17b6808df15ff1b3daa059" ns3:_="" ns4:_="">
    <xsd:import namespace="4ebc3a59-96f1-49e9-819a-e8e4fc8893ce"/>
    <xsd:import namespace="ccd10a38-0784-4501-a497-12b1af63237f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  <xsd:element ref="ns4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bc3a59-96f1-49e9-819a-e8e4fc8893c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d10a38-0784-4501-a497-12b1af63237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cd10a38-0784-4501-a497-12b1af63237f" xsi:nil="true"/>
  </documentManagement>
</p:properties>
</file>

<file path=customXml/itemProps1.xml><?xml version="1.0" encoding="utf-8"?>
<ds:datastoreItem xmlns:ds="http://schemas.openxmlformats.org/officeDocument/2006/customXml" ds:itemID="{1350699A-466E-46FE-B112-7A0BB343F2F9}">
  <ds:schemaRefs>
    <ds:schemaRef ds:uri="4ebc3a59-96f1-49e9-819a-e8e4fc8893ce"/>
    <ds:schemaRef ds:uri="ccd10a38-0784-4501-a497-12b1af63237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48E50AA-7AD2-4515-A50D-6908B5C8D4C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08DA6BC-A50C-4C87-8D4A-F02D599F19F8}">
  <ds:schemaRefs>
    <ds:schemaRef ds:uri="4ebc3a59-96f1-49e9-819a-e8e4fc8893ce"/>
    <ds:schemaRef ds:uri="ccd10a38-0784-4501-a497-12b1af63237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10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New Product Launch Project Proposal by Slidesgo</vt:lpstr>
      <vt:lpstr>DESIGN PROJECT-4  EasyWrite</vt:lpstr>
      <vt:lpstr>1 in every 400 Individuals in Canada Suffer From Multiple Sclerosis</vt:lpstr>
      <vt:lpstr>THE PROBLEM</vt:lpstr>
      <vt:lpstr>Introducing EasyWrite </vt:lpstr>
      <vt:lpstr>Introducing  EasyPen </vt:lpstr>
      <vt:lpstr>How it works</vt:lpstr>
      <vt:lpstr>Design Considerations</vt:lpstr>
      <vt:lpstr>Next Steps...</vt:lpstr>
      <vt:lpstr>— Aunt May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PROJECT-4 &lt;insert name&gt;</dc:title>
  <dc:creator>Awesomeness 9000</dc:creator>
  <cp:revision>2</cp:revision>
  <dcterms:modified xsi:type="dcterms:W3CDTF">2023-08-22T08:14:54Z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0x010100CBB0E58E43B9CA4588868A803DEFF570</vt:lpwstr>
  </property>
</Properties>
</file>

<file path=docProps/thumbnail.jpeg>
</file>